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60" r:id="rId4"/>
    <p:sldId id="261" r:id="rId5"/>
    <p:sldId id="264" r:id="rId6"/>
    <p:sldId id="288" r:id="rId7"/>
    <p:sldId id="265" r:id="rId8"/>
    <p:sldId id="290" r:id="rId9"/>
    <p:sldId id="293" r:id="rId10"/>
    <p:sldId id="268" r:id="rId11"/>
    <p:sldId id="291" r:id="rId12"/>
    <p:sldId id="305" r:id="rId13"/>
    <p:sldId id="306" r:id="rId14"/>
    <p:sldId id="307" r:id="rId15"/>
    <p:sldId id="308" r:id="rId16"/>
    <p:sldId id="269" r:id="rId17"/>
    <p:sldId id="289" r:id="rId18"/>
    <p:sldId id="309" r:id="rId19"/>
    <p:sldId id="292" r:id="rId20"/>
    <p:sldId id="310" r:id="rId21"/>
    <p:sldId id="294" r:id="rId22"/>
    <p:sldId id="311" r:id="rId23"/>
    <p:sldId id="295" r:id="rId24"/>
    <p:sldId id="312" r:id="rId25"/>
    <p:sldId id="296" r:id="rId26"/>
    <p:sldId id="313" r:id="rId27"/>
    <p:sldId id="297" r:id="rId28"/>
    <p:sldId id="314" r:id="rId29"/>
    <p:sldId id="298" r:id="rId30"/>
    <p:sldId id="315" r:id="rId31"/>
    <p:sldId id="299" r:id="rId32"/>
    <p:sldId id="316" r:id="rId33"/>
    <p:sldId id="300" r:id="rId34"/>
    <p:sldId id="317" r:id="rId35"/>
    <p:sldId id="301" r:id="rId36"/>
    <p:sldId id="318" r:id="rId37"/>
    <p:sldId id="302" r:id="rId38"/>
    <p:sldId id="319" r:id="rId39"/>
    <p:sldId id="303" r:id="rId40"/>
    <p:sldId id="320" r:id="rId41"/>
    <p:sldId id="304" r:id="rId42"/>
    <p:sldId id="287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스퀘어" panose="020B0600000101010101" pitchFamily="50" charset="-127"/>
        <a:ea typeface="나눔스퀘어" panose="020B060000010101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40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7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45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7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53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658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012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83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118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861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12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072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410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156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935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500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076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19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227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889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173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758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776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744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607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403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171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76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746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4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5" name="Google Shape;10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94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15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2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oogle Shape;15;p2"/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16" name="Google Shape;16;p2"/>
            <p:cNvSpPr/>
            <p:nvPr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 txBox="1"/>
            <p:nvPr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ⓒ</a:t>
              </a:r>
              <a:r>
                <a:rPr lang="en-US" sz="1000" b="0" i="0" u="none" strike="noStrike" cap="none" dirty="0" err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Saebyeol</a:t>
              </a:r>
              <a:r>
                <a:rPr lang="en-US" sz="1000" b="0" i="0" u="none" strike="noStrike" cap="none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Yu. </a:t>
              </a:r>
              <a:r>
                <a:rPr lang="en-US" sz="1000" b="0" i="0" u="none" strike="noStrike" cap="none" dirty="0" err="1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Saebyeol’s</a:t>
              </a:r>
              <a:r>
                <a:rPr lang="en-US" sz="1000" b="0" i="0" u="none" strike="noStrike" cap="none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/>
                  <a:sym typeface="Arial"/>
                </a:rPr>
                <a:t> PowerPoint</a:t>
              </a:r>
              <a:endParaRPr sz="1000" b="0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://simplemaps.com/resources/svg-ma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simplemaps.com/resources/svg-maps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://simplemaps.com/resources/svg-map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://simplemaps.com/resources/svg-map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simplemaps.com/resources/svg-map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://simplemaps.com/resources/svg-map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://simplemaps.com/resources/svg-ma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://simplemaps.com/resources/svg-map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simplemaps.com/resources/svg-map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simplemaps.com/resources/svg-map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hyperlink" Target="http://simplemaps.com/resources/svg-map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://simplemaps.com/resources/svg-map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2801668" y="1901439"/>
            <a:ext cx="658866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비정형데이터 </a:t>
            </a:r>
            <a:endParaRPr lang="en-US" altLang="ko-KR" sz="54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결과보고서</a:t>
            </a:r>
            <a:endParaRPr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D34C46-E976-4024-AD25-6B19D2598BB6}"/>
              </a:ext>
            </a:extLst>
          </p:cNvPr>
          <p:cNvSpPr/>
          <p:nvPr/>
        </p:nvSpPr>
        <p:spPr>
          <a:xfrm>
            <a:off x="92364" y="6312023"/>
            <a:ext cx="12099636" cy="426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7" name="Google Shape;93;p14">
            <a:extLst>
              <a:ext uri="{FF2B5EF4-FFF2-40B4-BE49-F238E27FC236}">
                <a16:creationId xmlns:a16="http://schemas.microsoft.com/office/drawing/2014/main" id="{7D582C77-4F1F-4927-B95D-1F9EA47698DD}"/>
              </a:ext>
            </a:extLst>
          </p:cNvPr>
          <p:cNvSpPr txBox="1"/>
          <p:nvPr/>
        </p:nvSpPr>
        <p:spPr>
          <a:xfrm>
            <a:off x="5075831" y="5027859"/>
            <a:ext cx="6588663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21510096 </a:t>
            </a:r>
            <a:r>
              <a:rPr lang="ko-KR" altLang="en-US" sz="23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김종백</a:t>
            </a:r>
            <a:endParaRPr lang="en-US" altLang="ko-KR" sz="23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21512023 </a:t>
            </a:r>
            <a:r>
              <a:rPr lang="ko-KR" altLang="en-US" sz="23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정주현</a:t>
            </a:r>
            <a:endParaRPr lang="en-US" altLang="ko-KR" sz="2300" b="1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3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21512071 </a:t>
            </a:r>
            <a:r>
              <a:rPr lang="ko-KR" altLang="en-US" sz="2300" b="1" i="0" u="none" strike="noStrike" cap="none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박순혁</a:t>
            </a:r>
            <a:endParaRPr lang="en-US" altLang="ko-KR" sz="23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6"/>
          <p:cNvPicPr preferRelativeResize="0"/>
          <p:nvPr/>
        </p:nvPicPr>
        <p:blipFill>
          <a:blip r:embed="rId3"/>
          <a:srcRect t="6739" b="673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26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  <a:solidFill>
            <a:schemeClr val="accent1">
              <a:lumMod val="50000"/>
            </a:schemeClr>
          </a:solidFill>
        </p:grpSpPr>
        <p:sp>
          <p:nvSpPr>
            <p:cNvPr id="577" name="Google Shape;577;p26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578" name="Google Shape;578;p26"/>
            <p:cNvGrpSpPr/>
            <p:nvPr/>
          </p:nvGrpSpPr>
          <p:grpSpPr>
            <a:xfrm>
              <a:off x="657911" y="3708260"/>
              <a:ext cx="5010518" cy="1673413"/>
              <a:chOff x="2700072" y="2021840"/>
              <a:chExt cx="6822689" cy="2278643"/>
            </a:xfrm>
            <a:grpFill/>
          </p:grpSpPr>
          <p:sp>
            <p:nvSpPr>
              <p:cNvPr id="579" name="Google Shape;579;p26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Part 3, </a:t>
                </a:r>
                <a:endParaRPr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580" name="Google Shape;580;p26"/>
              <p:cNvSpPr txBox="1"/>
              <p:nvPr/>
            </p:nvSpPr>
            <p:spPr>
              <a:xfrm>
                <a:off x="2967478" y="3168936"/>
                <a:ext cx="6555283" cy="113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4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분석 결과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- 2017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86129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- 2018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16342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- 2019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43925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- 2020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6816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- 2021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2351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© SimpleMaps.com: http://simplemaps.com/resources/svg-ma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D2B7AC0-4222-40BB-969B-6A07BF5F25E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9D82F491-5874-4C0D-B6A0-BAA90C24A919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연도별 분석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1EACDEF-FCEA-46D0-BC45-490567D2DF6E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- IT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971C49A-59EE-4A7E-AF4A-FD0AADE2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266" y="1807600"/>
            <a:ext cx="3437842" cy="3408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96EF7C-611F-4CA0-B94F-CC3C2B14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108" y="1859362"/>
            <a:ext cx="3779909" cy="32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2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18102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cxnSp>
        <p:nvCxnSpPr>
          <p:cNvPr id="12" name="Google Shape;215;p23">
            <a:extLst>
              <a:ext uri="{FF2B5EF4-FFF2-40B4-BE49-F238E27FC236}">
                <a16:creationId xmlns:a16="http://schemas.microsoft.com/office/drawing/2014/main" id="{E1EACDEF-FCEA-46D0-BC45-490567D2DF6E}"/>
              </a:ext>
            </a:extLst>
          </p:cNvPr>
          <p:cNvCxnSpPr/>
          <p:nvPr/>
        </p:nvCxnSpPr>
        <p:spPr>
          <a:xfrm>
            <a:off x="427667" y="1933816"/>
            <a:ext cx="1438703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214;p23">
            <a:extLst>
              <a:ext uri="{FF2B5EF4-FFF2-40B4-BE49-F238E27FC236}">
                <a16:creationId xmlns:a16="http://schemas.microsoft.com/office/drawing/2014/main" id="{1B44AB7C-13BB-4FD3-A6C4-3071838C363C}"/>
              </a:ext>
            </a:extLst>
          </p:cNvPr>
          <p:cNvSpPr txBox="1"/>
          <p:nvPr/>
        </p:nvSpPr>
        <p:spPr>
          <a:xfrm flipH="1">
            <a:off x="235391" y="1219894"/>
            <a:ext cx="106832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산업군별</a:t>
            </a:r>
            <a:r>
              <a:rPr lang="ko-KR" altLang="en-US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분석 </a:t>
            </a:r>
            <a:r>
              <a: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 IT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E72C0-9037-49BD-8635-52FD87A8AFAE}"/>
              </a:ext>
            </a:extLst>
          </p:cNvPr>
          <p:cNvGrpSpPr/>
          <p:nvPr/>
        </p:nvGrpSpPr>
        <p:grpSpPr>
          <a:xfrm>
            <a:off x="1005840" y="1972418"/>
            <a:ext cx="2880000" cy="3281088"/>
            <a:chOff x="1005840" y="2261397"/>
            <a:chExt cx="2880000" cy="32810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5606AC-1F1A-4427-8F1D-52CDF212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A25EC-637F-4ED9-ACF1-B98E56FE4705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SKC&amp;C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E98DE1-4507-467B-9B50-8AA813EF3CCF}"/>
              </a:ext>
            </a:extLst>
          </p:cNvPr>
          <p:cNvGrpSpPr/>
          <p:nvPr/>
        </p:nvGrpSpPr>
        <p:grpSpPr>
          <a:xfrm>
            <a:off x="4705354" y="1974693"/>
            <a:ext cx="2880000" cy="3278813"/>
            <a:chOff x="4705354" y="2263672"/>
            <a:chExt cx="2880000" cy="32788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7F03A6-812C-438B-9789-62DDF61E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5354" y="2263672"/>
              <a:ext cx="2880000" cy="28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074416-651D-4121-9AF7-893EED0FCFC0}"/>
                </a:ext>
              </a:extLst>
            </p:cNvPr>
            <p:cNvSpPr txBox="1"/>
            <p:nvPr/>
          </p:nvSpPr>
          <p:spPr>
            <a:xfrm>
              <a:off x="5524868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LGCNS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6D11CC-5F08-4608-BD0C-1E72A6528C6B}"/>
              </a:ext>
            </a:extLst>
          </p:cNvPr>
          <p:cNvGrpSpPr/>
          <p:nvPr/>
        </p:nvGrpSpPr>
        <p:grpSpPr>
          <a:xfrm>
            <a:off x="8404868" y="1967752"/>
            <a:ext cx="2880000" cy="3285754"/>
            <a:chOff x="8404868" y="2256731"/>
            <a:chExt cx="2880000" cy="32857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2C2F3-37C4-41EA-AE9A-040B645D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4868" y="2256731"/>
              <a:ext cx="2880000" cy="288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F31D09-B93D-4064-817C-B4C54A62DD7C}"/>
                </a:ext>
              </a:extLst>
            </p:cNvPr>
            <p:cNvSpPr txBox="1"/>
            <p:nvPr/>
          </p:nvSpPr>
          <p:spPr>
            <a:xfrm>
              <a:off x="9224382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현대오토에버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63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B4D907-29F2-435F-A56A-D09FF06702E5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7287209" y="986961"/>
            <a:ext cx="5985706" cy="4895678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건설업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2D9CE94-742C-4EB2-B792-BE03A208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/>
          <a:srcRect t="8214" b="82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1" y="0"/>
            <a:ext cx="436693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386080" y="355600"/>
            <a:ext cx="652607" cy="646331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 flipH="1">
            <a:off x="712383" y="1264960"/>
            <a:ext cx="31750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 table of Contents</a:t>
            </a:r>
            <a:endParaRPr sz="2400" b="1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 flipH="1">
            <a:off x="1191929" y="523513"/>
            <a:ext cx="31750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712383" y="2173194"/>
            <a:ext cx="3684342" cy="523220"/>
            <a:chOff x="1191929" y="2733040"/>
            <a:chExt cx="3684342" cy="523220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#1, </a:t>
              </a:r>
              <a:endParaRPr sz="28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976118" y="2733040"/>
              <a:ext cx="29001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데이터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712383" y="3163814"/>
            <a:ext cx="3684342" cy="523220"/>
            <a:chOff x="1191929" y="2733040"/>
            <a:chExt cx="3684342" cy="523220"/>
          </a:xfrm>
        </p:grpSpPr>
        <p:sp>
          <p:nvSpPr>
            <p:cNvPr id="115" name="Google Shape;115;p16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#2, </a:t>
              </a:r>
              <a:endParaRPr sz="28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976118" y="2733040"/>
              <a:ext cx="29001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연구 </a:t>
              </a:r>
              <a:r>
                <a:rPr lang="ko-KR" alt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절차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712383" y="4154434"/>
            <a:ext cx="3684342" cy="523220"/>
            <a:chOff x="1191929" y="2733040"/>
            <a:chExt cx="3684342" cy="523220"/>
          </a:xfrm>
        </p:grpSpPr>
        <p:sp>
          <p:nvSpPr>
            <p:cNvPr id="118" name="Google Shape;118;p16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#3, </a:t>
              </a:r>
              <a:endParaRPr sz="28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1976118" y="2733040"/>
              <a:ext cx="29001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결과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건설업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361A1C-F268-4E95-96B4-F9E173D15452}"/>
              </a:ext>
            </a:extLst>
          </p:cNvPr>
          <p:cNvGrpSpPr/>
          <p:nvPr/>
        </p:nvGrpSpPr>
        <p:grpSpPr>
          <a:xfrm>
            <a:off x="-146912" y="1981749"/>
            <a:ext cx="2880000" cy="3281088"/>
            <a:chOff x="1005840" y="2261397"/>
            <a:chExt cx="2880000" cy="328108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7A05C0-FE2E-4EC9-A8A2-44AE6DE6E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0F95E-2247-4965-9530-F38ABA07090A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쌍용건설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940AA1-9726-4B63-A7AC-51704852BE7D}"/>
              </a:ext>
            </a:extLst>
          </p:cNvPr>
          <p:cNvGrpSpPr/>
          <p:nvPr/>
        </p:nvGrpSpPr>
        <p:grpSpPr>
          <a:xfrm>
            <a:off x="2260511" y="2004371"/>
            <a:ext cx="2880000" cy="3281088"/>
            <a:chOff x="1005840" y="2261397"/>
            <a:chExt cx="2880000" cy="32810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9464B-C70C-40FA-A360-5A31E02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F30D8-AACA-4AA9-8074-FA72ABE2C6EE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삼성물산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1526A4-733E-4F24-8A13-B35A1A2F878A}"/>
              </a:ext>
            </a:extLst>
          </p:cNvPr>
          <p:cNvGrpSpPr/>
          <p:nvPr/>
        </p:nvGrpSpPr>
        <p:grpSpPr>
          <a:xfrm>
            <a:off x="4735446" y="2004371"/>
            <a:ext cx="2880000" cy="3281088"/>
            <a:chOff x="1005840" y="2261397"/>
            <a:chExt cx="2880000" cy="32810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E7A0173-4441-46C4-96A6-B31E5965B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D5D74C-60CD-4190-85E5-4640F4CAB174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DL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이앤씨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3DD63E5-CD41-4157-8EB3-7353592B2E1C}"/>
              </a:ext>
            </a:extLst>
          </p:cNvPr>
          <p:cNvGrpSpPr/>
          <p:nvPr/>
        </p:nvGrpSpPr>
        <p:grpSpPr>
          <a:xfrm>
            <a:off x="7191850" y="2004371"/>
            <a:ext cx="2880000" cy="3281088"/>
            <a:chOff x="1005840" y="2261397"/>
            <a:chExt cx="2880000" cy="32810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7C3EA29-A40B-45C4-8511-353585E75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1A426A-E98F-4705-85C2-7C9440C43D1B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대우건설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7E45ED-B6B3-4937-86E5-009DA2F13CE8}"/>
              </a:ext>
            </a:extLst>
          </p:cNvPr>
          <p:cNvGrpSpPr/>
          <p:nvPr/>
        </p:nvGrpSpPr>
        <p:grpSpPr>
          <a:xfrm>
            <a:off x="9617804" y="1998235"/>
            <a:ext cx="2880000" cy="3281088"/>
            <a:chOff x="1005840" y="2261397"/>
            <a:chExt cx="2880000" cy="328108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74200FE-5B54-453C-A47C-7F5B7838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EE9731-E0D5-465D-8D2B-85A8EA099963}"/>
                </a:ext>
              </a:extLst>
            </p:cNvPr>
            <p:cNvSpPr txBox="1"/>
            <p:nvPr/>
          </p:nvSpPr>
          <p:spPr>
            <a:xfrm>
              <a:off x="1651709" y="5019265"/>
              <a:ext cx="1810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포스코건설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(17~18, 20~21)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452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7000CE2-ACA8-4144-852F-FB04BD31357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332" y="451930"/>
            <a:ext cx="6825462" cy="6002074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금융업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CC42C99-6B9A-4BB6-8840-6AE26A0EC0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5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© SimpleMaps.com: http://simplemaps.com/resources/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금융업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4F14BD-5EF3-4612-A2F5-6D3E75804CED}"/>
              </a:ext>
            </a:extLst>
          </p:cNvPr>
          <p:cNvGrpSpPr/>
          <p:nvPr/>
        </p:nvGrpSpPr>
        <p:grpSpPr>
          <a:xfrm>
            <a:off x="-146912" y="1981749"/>
            <a:ext cx="2880000" cy="3281088"/>
            <a:chOff x="1005840" y="2261397"/>
            <a:chExt cx="2880000" cy="328108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CE3A44-2185-4C41-9894-3FE298B8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41404-2BC8-41F3-9EA9-0425A12B9D66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쌍용건설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00E91B-E88C-4E34-AF98-5101C4EC3436}"/>
              </a:ext>
            </a:extLst>
          </p:cNvPr>
          <p:cNvGrpSpPr/>
          <p:nvPr/>
        </p:nvGrpSpPr>
        <p:grpSpPr>
          <a:xfrm>
            <a:off x="2260511" y="2004371"/>
            <a:ext cx="2880000" cy="3281088"/>
            <a:chOff x="1005840" y="2261397"/>
            <a:chExt cx="2880000" cy="32810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535071-430A-40A3-9EF2-119D8C18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A3E70-74BD-4C3E-B971-2D65369BF2D3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삼성물산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736A27-3ED8-46D7-8ED0-208E46ECB208}"/>
              </a:ext>
            </a:extLst>
          </p:cNvPr>
          <p:cNvGrpSpPr/>
          <p:nvPr/>
        </p:nvGrpSpPr>
        <p:grpSpPr>
          <a:xfrm>
            <a:off x="4735446" y="2004371"/>
            <a:ext cx="2880000" cy="3281088"/>
            <a:chOff x="1005840" y="2261397"/>
            <a:chExt cx="2880000" cy="32810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08ACB4E-9E97-432D-B652-2A2417D9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8E2156-098A-472F-9E17-69771D3B4D02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DL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이앤씨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B7E0F2-40E9-4F2A-977A-CE242DA972EC}"/>
              </a:ext>
            </a:extLst>
          </p:cNvPr>
          <p:cNvGrpSpPr/>
          <p:nvPr/>
        </p:nvGrpSpPr>
        <p:grpSpPr>
          <a:xfrm>
            <a:off x="7191850" y="2004371"/>
            <a:ext cx="2880000" cy="3281088"/>
            <a:chOff x="1005840" y="2261397"/>
            <a:chExt cx="2880000" cy="328108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F349A42-9017-44C8-A168-478E67D73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1AC90-B7CE-4DF5-A497-A2CB18A83056}"/>
                </a:ext>
              </a:extLst>
            </p:cNvPr>
            <p:cNvSpPr txBox="1"/>
            <p:nvPr/>
          </p:nvSpPr>
          <p:spPr>
            <a:xfrm>
              <a:off x="1825354" y="5019265"/>
              <a:ext cx="124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대우건설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7B4F18-3CBE-4F03-B395-EA729F445635}"/>
              </a:ext>
            </a:extLst>
          </p:cNvPr>
          <p:cNvGrpSpPr/>
          <p:nvPr/>
        </p:nvGrpSpPr>
        <p:grpSpPr>
          <a:xfrm>
            <a:off x="9617804" y="1998235"/>
            <a:ext cx="2880000" cy="3281088"/>
            <a:chOff x="1005840" y="2261397"/>
            <a:chExt cx="2880000" cy="328108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A00A5BE-501F-4384-B2FD-72C4481C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05840" y="2261397"/>
              <a:ext cx="28800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F84C7-7FB9-42EA-A90F-C4E590F9D4C7}"/>
                </a:ext>
              </a:extLst>
            </p:cNvPr>
            <p:cNvSpPr txBox="1"/>
            <p:nvPr/>
          </p:nvSpPr>
          <p:spPr>
            <a:xfrm>
              <a:off x="1651709" y="5019265"/>
              <a:ext cx="1810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포스코건설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(17~18, 20~21)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69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85A15D8-9FC2-4521-A15B-B61765C1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25613" y="615087"/>
            <a:ext cx="6308900" cy="5627826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바이오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6EC8C3F-BCD1-445A-9F74-CEE09515D1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바이오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075407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BEB7946-C333-4803-83E6-E29B0070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95322" y="1303455"/>
            <a:ext cx="6575190" cy="4383460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유통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DD3A275-1A83-4714-9A2F-FF5D7DA521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유통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9459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4FA41D1-3A8F-4AC5-B765-6181C80A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8711" y="1106242"/>
            <a:ext cx="7142704" cy="4761806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전자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9AF54F-0D4A-4C4F-9451-918136370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전자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37023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E0CD549-3F62-4015-8E07-7E7CFA31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22099" y="981834"/>
            <a:ext cx="7515928" cy="5010622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정부기관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EF6B35B-25CF-49EA-BCDD-E82D134072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/>
          <a:srcRect t="7770" b="77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  <a:solidFill>
            <a:schemeClr val="accent1">
              <a:lumMod val="50000"/>
            </a:schemeClr>
          </a:solidFill>
        </p:grpSpPr>
        <p:sp>
          <p:nvSpPr>
            <p:cNvPr id="150" name="Google Shape;150;p18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151" name="Google Shape;151;p18"/>
            <p:cNvGrpSpPr/>
            <p:nvPr/>
          </p:nvGrpSpPr>
          <p:grpSpPr>
            <a:xfrm>
              <a:off x="657911" y="3708260"/>
              <a:ext cx="5010518" cy="1673393"/>
              <a:chOff x="2700072" y="2021840"/>
              <a:chExt cx="6822689" cy="2278615"/>
            </a:xfrm>
            <a:grpFill/>
          </p:grpSpPr>
          <p:sp>
            <p:nvSpPr>
              <p:cNvPr id="152" name="Google Shape;152;p18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Part 1, </a:t>
                </a:r>
                <a:endParaRPr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153" name="Google Shape;153;p18"/>
              <p:cNvSpPr txBox="1"/>
              <p:nvPr/>
            </p:nvSpPr>
            <p:spPr>
              <a:xfrm>
                <a:off x="2967477" y="3168964"/>
                <a:ext cx="6555284" cy="11314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4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사용 데이터</a:t>
                </a:r>
                <a:endParaRPr lang="en-US" altLang="ko-KR" sz="4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정부기관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76116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6E55757-B535-4EEA-A8C0-6B5F473F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13985" y="1243092"/>
            <a:ext cx="6732156" cy="4488106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정유업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3141D8-716D-47EB-B9AC-208BE984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5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정유업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3382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2842132-D201-442C-B040-1445D9CE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0050" y="1093802"/>
            <a:ext cx="7180026" cy="4786686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중공업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3BE6117-16D0-4A8F-9146-6CB6DF84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89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중공업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191090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C97E15C-FCC5-40A8-8066-E723994C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67389" y="1012028"/>
            <a:ext cx="7425348" cy="4950234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통신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CE5656D-75F9-4D26-949B-5A784525AA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통신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82850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FAFB4EB-FAFD-4554-A4A9-221CEA75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20679" y="1180888"/>
            <a:ext cx="6918768" cy="4612514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항공업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6DAC6D2-5635-4766-BE31-23CA79F093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항공업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778907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4CA7D31-6043-45E7-8161-34D230CE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52728" y="1068920"/>
            <a:ext cx="7254670" cy="4836450"/>
          </a:xfrm>
          <a:prstGeom prst="rect">
            <a:avLst/>
          </a:prstGeom>
        </p:spPr>
      </p:pic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4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화장품제조업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DCE1902-1601-4B74-8C50-BF2A58E5BF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1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19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1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 flipH="1">
            <a:off x="1005840" y="174504"/>
            <a:ext cx="3764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 데이터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31E7F0-71FA-497A-873B-C47B4B4E8CBA}"/>
              </a:ext>
            </a:extLst>
          </p:cNvPr>
          <p:cNvSpPr/>
          <p:nvPr/>
        </p:nvSpPr>
        <p:spPr>
          <a:xfrm>
            <a:off x="9827581" y="6427433"/>
            <a:ext cx="2263805" cy="243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3F401D-A52F-4323-B61A-A2F96BB06DCF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40" name="Google Shape;213;p23">
            <a:extLst>
              <a:ext uri="{FF2B5EF4-FFF2-40B4-BE49-F238E27FC236}">
                <a16:creationId xmlns:a16="http://schemas.microsoft.com/office/drawing/2014/main" id="{3C2E9F98-FD7C-463A-82C6-7DC0EDAAFA47}"/>
              </a:ext>
            </a:extLst>
          </p:cNvPr>
          <p:cNvGrpSpPr/>
          <p:nvPr/>
        </p:nvGrpSpPr>
        <p:grpSpPr>
          <a:xfrm>
            <a:off x="286348" y="1339197"/>
            <a:ext cx="10683296" cy="2145438"/>
            <a:chOff x="6380479" y="2269037"/>
            <a:chExt cx="5450875" cy="2145438"/>
          </a:xfrm>
        </p:grpSpPr>
        <p:sp>
          <p:nvSpPr>
            <p:cNvPr id="41" name="Google Shape;214;p23">
              <a:extLst>
                <a:ext uri="{FF2B5EF4-FFF2-40B4-BE49-F238E27FC236}">
                  <a16:creationId xmlns:a16="http://schemas.microsoft.com/office/drawing/2014/main" id="{59596CCE-1BF1-4227-B0C5-C2F78670F914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1.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데이터 수집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Google Shape;215;p23">
              <a:extLst>
                <a:ext uri="{FF2B5EF4-FFF2-40B4-BE49-F238E27FC236}">
                  <a16:creationId xmlns:a16="http://schemas.microsoft.com/office/drawing/2014/main" id="{BD7D0B1A-18C4-4A54-916A-1B8F2A1585C1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" name="Google Shape;216;p23">
              <a:extLst>
                <a:ext uri="{FF2B5EF4-FFF2-40B4-BE49-F238E27FC236}">
                  <a16:creationId xmlns:a16="http://schemas.microsoft.com/office/drawing/2014/main" id="{105BE631-2A22-4B31-8398-FC71EB8CAA74}"/>
                </a:ext>
              </a:extLst>
            </p:cNvPr>
            <p:cNvSpPr txBox="1"/>
            <p:nvPr/>
          </p:nvSpPr>
          <p:spPr>
            <a:xfrm>
              <a:off x="6380479" y="3091076"/>
              <a:ext cx="3347861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</a:t>
              </a:r>
              <a:r>
                <a:rPr lang="ko-KR" altLang="en-US" sz="1600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산업군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42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기업에 대해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2017~2021 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신년사를 수집</a:t>
              </a:r>
              <a:endPara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전문 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데이터는 신년사 전문을 우선으로 수집하고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없는 경우 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기사 요약으로 구성됨</a:t>
              </a:r>
              <a:endPara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198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신년사 데이터 확보</a:t>
              </a:r>
              <a:endPara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 예시</a:t>
              </a:r>
              <a:endParaRPr lang="en-US" altLang="ko-KR" sz="1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297298D-C47B-4510-9FE3-EC95871E3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607830"/>
              </p:ext>
            </p:extLst>
          </p:nvPr>
        </p:nvGraphicFramePr>
        <p:xfrm>
          <a:off x="7550590" y="1217277"/>
          <a:ext cx="422092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02">
                  <a:extLst>
                    <a:ext uri="{9D8B030D-6E8A-4147-A177-3AD203B41FA5}">
                      <a16:colId xmlns:a16="http://schemas.microsoft.com/office/drawing/2014/main" val="51783712"/>
                    </a:ext>
                  </a:extLst>
                </a:gridCol>
                <a:gridCol w="3170726">
                  <a:extLst>
                    <a:ext uri="{9D8B030D-6E8A-4147-A177-3AD203B41FA5}">
                      <a16:colId xmlns:a16="http://schemas.microsoft.com/office/drawing/2014/main" val="84278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산업군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소속 기업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35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삼성전자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삼성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SDI, LG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LG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디스플레이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SK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하이닉스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06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endParaRPr lang="en-US" altLang="ko-KR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신세계그룹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롯데그룹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현대백화점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49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 Telecom, KT, LG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유플러스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5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SKC&amp;C, LGCNS,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현대오토에버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82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정부기관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한국은행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금융감독원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산업은행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9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국민은행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우리은행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신한은행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하나은행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농협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6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화장품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LG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생활건강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아모레퍼시픽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코스멕스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4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바이오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유한양행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한미약품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대웅제약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종근당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보령제약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정유업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이노베이션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GS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칼텍스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04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항공업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대한항공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아시아나항공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69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중공업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현대중공업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삼성중공업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대우조선해양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25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쌍용건설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삼성물산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DL</a:t>
                      </a:r>
                      <a:r>
                        <a:rPr lang="ko-KR" altLang="en-US" sz="10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이앤씨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대림산업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대우건설</a:t>
                      </a:r>
                      <a:r>
                        <a:rPr lang="en-US" altLang="ko-KR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포스코건설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76309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FA2BA1C-516A-46DA-A4FE-4B3A1127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813406"/>
            <a:ext cx="63531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화장품제조업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719213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27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27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3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66656" y="6379501"/>
            <a:ext cx="69589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지도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</a:t>
            </a:r>
            <a:r>
              <a:rPr lang="en-US" sz="1600" u="sng" dirty="0" err="1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출처</a:t>
            </a:r>
            <a:r>
              <a:rPr lang="en-US" sz="16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  <a:hlinkClick r:id="rId3"/>
              </a:rPr>
              <a:t> © SimpleMaps.com: http://simplemaps.com/resources/svg-maps</a:t>
            </a:r>
            <a:r>
              <a:rPr lang="en-US"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4536F14-574A-4F3A-AF06-07BC577D3F8A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grpSp>
        <p:nvGrpSpPr>
          <p:cNvPr id="10" name="Google Shape;213;p23">
            <a:extLst>
              <a:ext uri="{FF2B5EF4-FFF2-40B4-BE49-F238E27FC236}">
                <a16:creationId xmlns:a16="http://schemas.microsoft.com/office/drawing/2014/main" id="{0995B470-455A-470B-9A28-E058496A5F52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11" name="Google Shape;214;p23">
              <a:extLst>
                <a:ext uri="{FF2B5EF4-FFF2-40B4-BE49-F238E27FC236}">
                  <a16:creationId xmlns:a16="http://schemas.microsoft.com/office/drawing/2014/main" id="{3FD79193-5A91-4B08-B9C5-FB0721CE86A3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산업군별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분석 </a:t>
              </a: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–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종합</a:t>
              </a:r>
              <a:endParaRPr lang="en-US" altLang="ko-KR" sz="2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cxnSp>
          <p:nvCxnSpPr>
            <p:cNvPr id="12" name="Google Shape;215;p23">
              <a:extLst>
                <a:ext uri="{FF2B5EF4-FFF2-40B4-BE49-F238E27FC236}">
                  <a16:creationId xmlns:a16="http://schemas.microsoft.com/office/drawing/2014/main" id="{EA3E83A1-E646-41CA-86F0-5084E86414F9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A5F85BE-E882-4D4D-9E8E-A21781EEBB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2266" y="1807600"/>
            <a:ext cx="3437841" cy="3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45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09" name="Google Shape;1009;p45"/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경청해주셔서</a:t>
            </a:r>
            <a:r>
              <a:rPr lang="en-US" sz="48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48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감사합니다</a:t>
            </a:r>
            <a:r>
              <a:rPr lang="en-US" sz="48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.</a:t>
            </a:r>
            <a:endParaRPr sz="4800" b="1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3"/>
          <a:srcRect t="2994" b="299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2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  <a:solidFill>
            <a:schemeClr val="accent1">
              <a:lumMod val="50000"/>
            </a:schemeClr>
          </a:solidFill>
        </p:grpSpPr>
        <p:sp>
          <p:nvSpPr>
            <p:cNvPr id="202" name="Google Shape;202;p2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203" name="Google Shape;203;p22"/>
            <p:cNvGrpSpPr/>
            <p:nvPr/>
          </p:nvGrpSpPr>
          <p:grpSpPr>
            <a:xfrm>
              <a:off x="657911" y="3708260"/>
              <a:ext cx="5010518" cy="1673393"/>
              <a:chOff x="2700072" y="2021840"/>
              <a:chExt cx="6822689" cy="2278615"/>
            </a:xfrm>
            <a:grpFill/>
          </p:grpSpPr>
          <p:sp>
            <p:nvSpPr>
              <p:cNvPr id="204" name="Google Shape;204;p22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Arial"/>
                  </a:rPr>
                  <a:t>Part 2, </a:t>
                </a:r>
                <a:endParaRPr sz="2800" b="1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endParaRPr>
              </a:p>
            </p:txBody>
          </p:sp>
          <p:sp>
            <p:nvSpPr>
              <p:cNvPr id="205" name="Google Shape;205;p22"/>
              <p:cNvSpPr txBox="1"/>
              <p:nvPr/>
            </p:nvSpPr>
            <p:spPr>
              <a:xfrm>
                <a:off x="2967478" y="3168964"/>
                <a:ext cx="6555283" cy="11314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4800" b="1" dirty="0">
                    <a:solidFill>
                      <a:schemeClr val="lt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연구 절차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19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19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2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 flipH="1">
            <a:off x="1005840" y="174504"/>
            <a:ext cx="37642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연구 절차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31E7F0-71FA-497A-873B-C47B4B4E8CBA}"/>
              </a:ext>
            </a:extLst>
          </p:cNvPr>
          <p:cNvSpPr/>
          <p:nvPr/>
        </p:nvSpPr>
        <p:spPr>
          <a:xfrm>
            <a:off x="9827581" y="6427433"/>
            <a:ext cx="2263805" cy="243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3F401D-A52F-4323-B61A-A2F96BB06DCF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C69D546-5A6B-4A23-A910-1D5F047E540D}"/>
              </a:ext>
            </a:extLst>
          </p:cNvPr>
          <p:cNvSpPr/>
          <p:nvPr/>
        </p:nvSpPr>
        <p:spPr>
          <a:xfrm>
            <a:off x="701964" y="2825452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9430118-489B-426F-9FCE-8D251B28C135}"/>
              </a:ext>
            </a:extLst>
          </p:cNvPr>
          <p:cNvSpPr/>
          <p:nvPr/>
        </p:nvSpPr>
        <p:spPr>
          <a:xfrm>
            <a:off x="2105890" y="3051745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322005-89E4-4E8D-9E6A-AEA5B7F7FC0B}"/>
              </a:ext>
            </a:extLst>
          </p:cNvPr>
          <p:cNvSpPr/>
          <p:nvPr/>
        </p:nvSpPr>
        <p:spPr>
          <a:xfrm>
            <a:off x="2678544" y="2825451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79BDD9C-9750-4082-844C-49AD44CF139B}"/>
              </a:ext>
            </a:extLst>
          </p:cNvPr>
          <p:cNvSpPr/>
          <p:nvPr/>
        </p:nvSpPr>
        <p:spPr>
          <a:xfrm>
            <a:off x="4082470" y="3057235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ED9E333-89EE-4651-86AC-B2CEAA6D3AC1}"/>
              </a:ext>
            </a:extLst>
          </p:cNvPr>
          <p:cNvSpPr/>
          <p:nvPr/>
        </p:nvSpPr>
        <p:spPr>
          <a:xfrm>
            <a:off x="5174706" y="2109688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F59046-C6A5-4CCC-A3B5-4BCC94940400}"/>
              </a:ext>
            </a:extLst>
          </p:cNvPr>
          <p:cNvSpPr/>
          <p:nvPr/>
        </p:nvSpPr>
        <p:spPr>
          <a:xfrm>
            <a:off x="5174705" y="2965583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F359C8-F276-4BD9-A066-560EAA741D33}"/>
              </a:ext>
            </a:extLst>
          </p:cNvPr>
          <p:cNvSpPr/>
          <p:nvPr/>
        </p:nvSpPr>
        <p:spPr>
          <a:xfrm>
            <a:off x="4763732" y="1883202"/>
            <a:ext cx="2017903" cy="2790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41CDB95-039A-4C24-9936-D4C4E515B45D}"/>
              </a:ext>
            </a:extLst>
          </p:cNvPr>
          <p:cNvSpPr/>
          <p:nvPr/>
        </p:nvSpPr>
        <p:spPr>
          <a:xfrm>
            <a:off x="7125612" y="3051744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B69C811-FFAC-4DC0-ACDC-144E92ABE562}"/>
              </a:ext>
            </a:extLst>
          </p:cNvPr>
          <p:cNvSpPr/>
          <p:nvPr/>
        </p:nvSpPr>
        <p:spPr>
          <a:xfrm>
            <a:off x="7786472" y="2437579"/>
            <a:ext cx="1847977" cy="13216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및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 단위로 분석 결과 확인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1BAE8A3-C99A-47E2-A5C5-6CF2A245C368}"/>
              </a:ext>
            </a:extLst>
          </p:cNvPr>
          <p:cNvSpPr/>
          <p:nvPr/>
        </p:nvSpPr>
        <p:spPr>
          <a:xfrm>
            <a:off x="9924473" y="3051744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0372C20-88D2-447E-B700-61A791F8EA52}"/>
              </a:ext>
            </a:extLst>
          </p:cNvPr>
          <p:cNvSpPr/>
          <p:nvPr/>
        </p:nvSpPr>
        <p:spPr>
          <a:xfrm>
            <a:off x="10531772" y="2825451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인사이트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B87CD0-2C0E-4E67-99A1-4C04FC0BDAF5}"/>
              </a:ext>
            </a:extLst>
          </p:cNvPr>
          <p:cNvSpPr txBox="1"/>
          <p:nvPr/>
        </p:nvSpPr>
        <p:spPr>
          <a:xfrm>
            <a:off x="581890" y="3719102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공식 미디어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회사에 직접 요청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79C68C-CA07-4DE3-8BC5-F4ED832B89BB}"/>
              </a:ext>
            </a:extLst>
          </p:cNvPr>
          <p:cNvSpPr txBox="1"/>
          <p:nvPr/>
        </p:nvSpPr>
        <p:spPr>
          <a:xfrm>
            <a:off x="2417696" y="3769881"/>
            <a:ext cx="166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사전 생성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Tokenization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87684F1-0483-49C0-A3F6-3CE69B23520D}"/>
              </a:ext>
            </a:extLst>
          </p:cNvPr>
          <p:cNvSpPr/>
          <p:nvPr/>
        </p:nvSpPr>
        <p:spPr>
          <a:xfrm>
            <a:off x="5174705" y="3839000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1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2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2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연구 절차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A1E010-F2DF-463C-BC95-D6B846E1C5B2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1008F3-8DB5-4C1E-8081-49828597D72B}"/>
              </a:ext>
            </a:extLst>
          </p:cNvPr>
          <p:cNvSpPr/>
          <p:nvPr/>
        </p:nvSpPr>
        <p:spPr>
          <a:xfrm>
            <a:off x="1933232" y="2825452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560B325-059C-4D40-B9BD-56CDDF61A5B3}"/>
              </a:ext>
            </a:extLst>
          </p:cNvPr>
          <p:cNvSpPr/>
          <p:nvPr/>
        </p:nvSpPr>
        <p:spPr>
          <a:xfrm>
            <a:off x="3337158" y="3051745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3638E6-4EA6-4DE5-AA0D-BB55C3CF373F}"/>
              </a:ext>
            </a:extLst>
          </p:cNvPr>
          <p:cNvSpPr/>
          <p:nvPr/>
        </p:nvSpPr>
        <p:spPr>
          <a:xfrm>
            <a:off x="3909812" y="2656205"/>
            <a:ext cx="1467943" cy="95665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정규식을 활용한 불필요한 단어 제거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08BC6-6F72-43AE-B85A-A8891D255EE5}"/>
              </a:ext>
            </a:extLst>
          </p:cNvPr>
          <p:cNvSpPr txBox="1"/>
          <p:nvPr/>
        </p:nvSpPr>
        <p:spPr>
          <a:xfrm>
            <a:off x="3733855" y="3761653"/>
            <a:ext cx="181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ex)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ㅋㅋ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Escape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특수기호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7F59E0-0D4F-4F01-8FCB-95D869166D00}"/>
              </a:ext>
            </a:extLst>
          </p:cNvPr>
          <p:cNvSpPr/>
          <p:nvPr/>
        </p:nvSpPr>
        <p:spPr>
          <a:xfrm>
            <a:off x="5627136" y="3051744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1A823D-EFFF-468F-A2D9-FAB7BA16AEFB}"/>
              </a:ext>
            </a:extLst>
          </p:cNvPr>
          <p:cNvSpPr/>
          <p:nvPr/>
        </p:nvSpPr>
        <p:spPr>
          <a:xfrm>
            <a:off x="6199790" y="2641855"/>
            <a:ext cx="1467943" cy="95665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사전 생성 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8BD2A-2419-44FE-A188-5455F524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90" y="3852574"/>
            <a:ext cx="5516796" cy="144860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91D9D87-E7A4-4ADD-9504-E6C0BBD4A4D1}"/>
              </a:ext>
            </a:extLst>
          </p:cNvPr>
          <p:cNvSpPr/>
          <p:nvPr/>
        </p:nvSpPr>
        <p:spPr>
          <a:xfrm>
            <a:off x="7917114" y="3036670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DA2B758-00E4-4F75-9CAF-EB452C90F13E}"/>
              </a:ext>
            </a:extLst>
          </p:cNvPr>
          <p:cNvSpPr/>
          <p:nvPr/>
        </p:nvSpPr>
        <p:spPr>
          <a:xfrm>
            <a:off x="8489767" y="2610468"/>
            <a:ext cx="1951187" cy="10272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형태소분석기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Komoran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Tokenizing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명사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2EAF2-1C68-48ED-8CAF-20EE4E0E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158" y="3761653"/>
            <a:ext cx="1104900" cy="952500"/>
          </a:xfrm>
          <a:prstGeom prst="rect">
            <a:avLst/>
          </a:prstGeom>
        </p:spPr>
      </p:pic>
      <p:grpSp>
        <p:nvGrpSpPr>
          <p:cNvPr id="20" name="Google Shape;213;p23">
            <a:extLst>
              <a:ext uri="{FF2B5EF4-FFF2-40B4-BE49-F238E27FC236}">
                <a16:creationId xmlns:a16="http://schemas.microsoft.com/office/drawing/2014/main" id="{451BDB54-C4D3-4C98-9887-C823DC195CD1}"/>
              </a:ext>
            </a:extLst>
          </p:cNvPr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21" name="Google Shape;214;p23">
              <a:extLst>
                <a:ext uri="{FF2B5EF4-FFF2-40B4-BE49-F238E27FC236}">
                  <a16:creationId xmlns:a16="http://schemas.microsoft.com/office/drawing/2014/main" id="{29618F55-43BD-444E-9D5A-E1BB5A5F3D26}"/>
                </a:ext>
              </a:extLst>
            </p:cNvPr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전처리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절차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3" name="Google Shape;215;p23">
              <a:extLst>
                <a:ext uri="{FF2B5EF4-FFF2-40B4-BE49-F238E27FC236}">
                  <a16:creationId xmlns:a16="http://schemas.microsoft.com/office/drawing/2014/main" id="{03E994E3-0F4B-4BD4-A8FF-668CD40193B0}"/>
                </a:ext>
              </a:extLst>
            </p:cNvPr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2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2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연구 절차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214" name="Google Shape;214;p23"/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 err="1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전처리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 결과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15" name="Google Shape;215;p23"/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A1E010-F2DF-463C-BC95-D6B846E1C5B2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E583C-359D-4891-B0AD-289A1553547D}"/>
              </a:ext>
            </a:extLst>
          </p:cNvPr>
          <p:cNvSpPr txBox="1"/>
          <p:nvPr/>
        </p:nvSpPr>
        <p:spPr>
          <a:xfrm>
            <a:off x="342977" y="2100094"/>
            <a:ext cx="35590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김기남 삼성전자 부회장은 "변화 물결 속에서 한 단계 더 도약하기 위해 2021년은 변화에 대응하고 미래를 준비하는 원년이 돼야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한다"고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강조했다.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그는 4일 온라인으로 열린 2021년 시무식 신년사에서 "코로나19로 인해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사회∙경제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전반의 변화가 촉진되고 있다.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신기술∙신사업이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부상하며, 기업의 부침도 빨라지고 있고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데이터∙인텔리전스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시대로의 전환도 가속화되고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있다"며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이같이 말했다.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부회장은 이를 위해 "‘도전과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혁신’이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살아 숨쉬는 창조적 기업으로 변모, 혁신의 리더십과 차별화된 경쟁력으로 업계 판도를 주도해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나가자"고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말했다.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부회장은 또 "고객을 가장 중심에 두고, 고객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경험·가치를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높이는 기업이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되자"며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"차세대 신성장 분야를 체계적으로 육성해 미래 10년을 내다 보며 새로운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준비하자"고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당부했다.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이어 "꾸준히 전개해 온 사회 공헌 활동과 함께 협력 회사와 지역 사회, 나아가 다음 세대까지 고려한 삼성만의 ‘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지속가능경영’을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발전시켜 나가 인류 사회의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책임있는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일원이자 존경받는 기업으로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거듭나자"고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강조했다.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부회장은 끝으로 "자율적이고 능동적인 준법 문화의 정착과 산업재해 예방이라는 사회적 요구에도 적극 부응해 신뢰받는 100년 기업의 기틀을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마련하자"며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"특히 안전은 타협의 대상이 아닌 필수적인 가치임을 인지해 안전 수칙 준수와 사고 예방 활동에 적극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동참하자"고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당부했다.</a:t>
            </a:r>
          </a:p>
          <a:p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이날 시무식에는 김기남 대표이사 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부회장뿐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아니라 김현석 대표이사 사장, 고동진 대표이사 사장 등 주요 경영진과 임직원이 온라인 화상회의 방식으로 참석했다.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B6DA35-758F-46CA-A518-D574A5B1DCA8}"/>
              </a:ext>
            </a:extLst>
          </p:cNvPr>
          <p:cNvSpPr txBox="1"/>
          <p:nvPr/>
        </p:nvSpPr>
        <p:spPr>
          <a:xfrm>
            <a:off x="4730893" y="2212244"/>
            <a:ext cx="35590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김기남 삼성전자 부회장은 변화 물결 속에서 한 단계 더 도약하기 위해 년은 변화에 대응하고 미래를 준비하는 원년이 돼야 한다 고 강조했다 그는 일 온라인으로 열린 년 시무식 신년사에서 코로나 로 인해 사회 경제 전반의 변화가 촉진되고 있다 신기술 신사업이 부상하며 기업의 부침도 빨라지고 있고 데이터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인텔리전스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시대로의 전환도 가속화되고 있다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며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이같이 말했다 김 부회장은 이를 위해 도전과 혁신 이 살아 숨쉬는 창조적 기업으로 변모 혁신의 리더십과 차별화된 경쟁력으로 업계 판도를 주도해 나가자 고 말했다 김 부회장은 또 고객을 가장 중심에 두고 고객 경험 가치를 높이는 기업이 되자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며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차세대 신성장 분야를 체계적으로 육성해 미래 년을 내다 보며 새로운 준비하자 고 당부했다 이어 꾸준히 전개해 온 사회 공헌 활동과 함께 협력 회사와 지역 사회 나아가 다음 세대까지 고려한 삼성만의 지속가능경영 을 발전시켜 나가 인류 사회의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책임있는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일원이자 존경받는 기업으로 거듭나자 고 강조했다 김 부회장은 끝으로 자율적이고 능동적인 준법 문화의 정착과 산업재해 예방이라는 사회적 요구에도 적극 부응해 신뢰받는 년 기업의 기틀을 마련하자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며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특히 안전은 타협의 대상이 아닌 필수적인 가치임을 인지해 안전 수칙 준수와 사고 예방 활동에 적극 동참하자 고 당부했다 이날 시무식에는 김기남 대표이사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부회장뿐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아니라 김현석 대표이사 사장 고동진 대표이사 사장 등 주요 경영진과 임직원이 온라인 화상회의 방식으로 참석했다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647CED-2EBD-49CD-A5FE-2BD24C235EC8}"/>
              </a:ext>
            </a:extLst>
          </p:cNvPr>
          <p:cNvSpPr txBox="1"/>
          <p:nvPr/>
        </p:nvSpPr>
        <p:spPr>
          <a:xfrm>
            <a:off x="9469922" y="2264533"/>
            <a:ext cx="247159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['변화', '물결', '단계', '도약', '변화', '대응', '미래', '준비', '원년', '코로나', '인해', '사회', '경제', '전반', '변화', '촉진', '신기술', '사업', '부상', '기업', '부침', '데이터', '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인텔리전스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'시대', '전환', '가속', '도전', '혁신', '창조', '기업', '변모', '혁신', '리더십', '차별', '경쟁력', '업계', '판도', '주도', '고객', '중심', '고객', '경험', '가치', '기업', '차세대', '성장', '분야', '체계', '육성', '미래', '준비', '전개', '사회', '공헌', '활동', '협력', '회사', '지역', '사회', '다음', '세대', '고려', '지속', '가능', '경영', '발전', '인류', '사회', '책임', '일원', '존경', '기업', '자율', '능동', '준법', '문화', '정착', '산업', '재해', '예방', '사회', '요구', '적극', '부응', '신뢰', '기업', '기틀', '마련', '안전', '타협', '대상', '필수', '가치', '인지', '안전', '수칙', '준수', '사고', '예방', '활동', '적극', '동참', '경영진', '화상', '회의', '방식', '참석']</a:t>
            </a:r>
          </a:p>
        </p:txBody>
      </p:sp>
      <p:sp>
        <p:nvSpPr>
          <p:cNvPr id="25" name="Google Shape;214;p23">
            <a:extLst>
              <a:ext uri="{FF2B5EF4-FFF2-40B4-BE49-F238E27FC236}">
                <a16:creationId xmlns:a16="http://schemas.microsoft.com/office/drawing/2014/main" id="{140D5FFC-24DA-473B-A035-1543AD8C73EF}"/>
              </a:ext>
            </a:extLst>
          </p:cNvPr>
          <p:cNvSpPr txBox="1"/>
          <p:nvPr/>
        </p:nvSpPr>
        <p:spPr>
          <a:xfrm flipH="1">
            <a:off x="1541552" y="5961562"/>
            <a:ext cx="6496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원문</a:t>
            </a: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214;p23">
            <a:extLst>
              <a:ext uri="{FF2B5EF4-FFF2-40B4-BE49-F238E27FC236}">
                <a16:creationId xmlns:a16="http://schemas.microsoft.com/office/drawing/2014/main" id="{FF45BE12-153B-4D05-ABA0-793B03A01268}"/>
              </a:ext>
            </a:extLst>
          </p:cNvPr>
          <p:cNvSpPr txBox="1"/>
          <p:nvPr/>
        </p:nvSpPr>
        <p:spPr>
          <a:xfrm flipH="1">
            <a:off x="4791775" y="5961562"/>
            <a:ext cx="343730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텍스트 정제 및 </a:t>
            </a:r>
            <a:r>
              <a:rPr lang="ko-KR" alt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불용어</a:t>
            </a:r>
            <a:r>
              <a:rPr lang="ko-KR" alt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처리</a:t>
            </a: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214;p23">
            <a:extLst>
              <a:ext uri="{FF2B5EF4-FFF2-40B4-BE49-F238E27FC236}">
                <a16:creationId xmlns:a16="http://schemas.microsoft.com/office/drawing/2014/main" id="{73B768DD-B4D9-4DD0-A6DA-CBC3ADBCEED5}"/>
              </a:ext>
            </a:extLst>
          </p:cNvPr>
          <p:cNvSpPr txBox="1"/>
          <p:nvPr/>
        </p:nvSpPr>
        <p:spPr>
          <a:xfrm flipH="1">
            <a:off x="9579545" y="5961562"/>
            <a:ext cx="225235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Tokenizing</a:t>
            </a:r>
            <a:endParaRPr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98DE30-8ACC-46F7-84E8-FA3B2A77DB84}"/>
              </a:ext>
            </a:extLst>
          </p:cNvPr>
          <p:cNvSpPr/>
          <p:nvPr/>
        </p:nvSpPr>
        <p:spPr>
          <a:xfrm>
            <a:off x="4154831" y="3671042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0ACC01-FB73-4010-8316-11EF83D7A916}"/>
              </a:ext>
            </a:extLst>
          </p:cNvPr>
          <p:cNvSpPr/>
          <p:nvPr/>
        </p:nvSpPr>
        <p:spPr>
          <a:xfrm>
            <a:off x="8718304" y="3671041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52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3"/>
          <p:cNvCxnSpPr/>
          <p:nvPr/>
        </p:nvCxnSpPr>
        <p:spPr>
          <a:xfrm>
            <a:off x="0" y="975360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p23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Part 2</a:t>
            </a:r>
            <a:endParaRPr sz="1600" b="1" dirty="0">
              <a:solidFill>
                <a:srgbClr val="00254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5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연구 절차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5391" y="1219894"/>
            <a:ext cx="10683296" cy="713922"/>
            <a:chOff x="6380479" y="2269037"/>
            <a:chExt cx="5450875" cy="713922"/>
          </a:xfrm>
        </p:grpSpPr>
        <p:sp>
          <p:nvSpPr>
            <p:cNvPr id="214" name="Google Shape;214;p23"/>
            <p:cNvSpPr txBox="1"/>
            <p:nvPr/>
          </p:nvSpPr>
          <p:spPr>
            <a:xfrm flipH="1">
              <a:off x="6380479" y="2269037"/>
              <a:ext cx="5450875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Network </a:t>
              </a:r>
              <a:r>
                <a:rPr lang="ko-KR" altLang="en-US" sz="2800" b="1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절차</a:t>
              </a: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15" name="Google Shape;215;p23"/>
            <p:cNvCxnSpPr/>
            <p:nvPr/>
          </p:nvCxnSpPr>
          <p:spPr>
            <a:xfrm>
              <a:off x="6478583" y="2982959"/>
              <a:ext cx="734061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A1E010-F2DF-463C-BC95-D6B846E1C5B2}"/>
              </a:ext>
            </a:extLst>
          </p:cNvPr>
          <p:cNvSpPr/>
          <p:nvPr/>
        </p:nvSpPr>
        <p:spPr>
          <a:xfrm>
            <a:off x="162560" y="6427433"/>
            <a:ext cx="12025772" cy="2714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D86A3F-4FF0-400D-BD71-7CE25ABB38C9}"/>
              </a:ext>
            </a:extLst>
          </p:cNvPr>
          <p:cNvSpPr/>
          <p:nvPr/>
        </p:nvSpPr>
        <p:spPr>
          <a:xfrm>
            <a:off x="1933232" y="2825452"/>
            <a:ext cx="1154545" cy="6557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7F704EB-A0B3-45A8-AF24-386BE3396827}"/>
              </a:ext>
            </a:extLst>
          </p:cNvPr>
          <p:cNvSpPr/>
          <p:nvPr/>
        </p:nvSpPr>
        <p:spPr>
          <a:xfrm>
            <a:off x="3337158" y="3051745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502622-5F8A-4CB0-A0E6-0848639E2217}"/>
              </a:ext>
            </a:extLst>
          </p:cNvPr>
          <p:cNvSpPr/>
          <p:nvPr/>
        </p:nvSpPr>
        <p:spPr>
          <a:xfrm>
            <a:off x="3909812" y="2656205"/>
            <a:ext cx="1467943" cy="95665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정규식을 활용한 불필요한 단어 제거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58BA535-E6E9-4281-AAAF-225E161583D0}"/>
              </a:ext>
            </a:extLst>
          </p:cNvPr>
          <p:cNvSpPr/>
          <p:nvPr/>
        </p:nvSpPr>
        <p:spPr>
          <a:xfrm>
            <a:off x="5627136" y="3051744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6B323F-C523-4471-A597-306E39458ACA}"/>
              </a:ext>
            </a:extLst>
          </p:cNvPr>
          <p:cNvSpPr/>
          <p:nvPr/>
        </p:nvSpPr>
        <p:spPr>
          <a:xfrm>
            <a:off x="6199790" y="2641855"/>
            <a:ext cx="1467943" cy="95665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사전 생성 및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18A25EC-D92E-4B88-B24D-59508E460C2A}"/>
              </a:ext>
            </a:extLst>
          </p:cNvPr>
          <p:cNvSpPr/>
          <p:nvPr/>
        </p:nvSpPr>
        <p:spPr>
          <a:xfrm>
            <a:off x="7917114" y="3036670"/>
            <a:ext cx="323273" cy="20319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9FC4CA9-6D9A-48EB-B6C8-0628DE1FC45E}"/>
              </a:ext>
            </a:extLst>
          </p:cNvPr>
          <p:cNvSpPr/>
          <p:nvPr/>
        </p:nvSpPr>
        <p:spPr>
          <a:xfrm>
            <a:off x="8489767" y="2610468"/>
            <a:ext cx="1951187" cy="10272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형태소분석기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Komoran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Tokenizing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명사 추출</a:t>
            </a:r>
          </a:p>
        </p:txBody>
      </p:sp>
    </p:spTree>
    <p:extLst>
      <p:ext uri="{BB962C8B-B14F-4D97-AF65-F5344CB8AC3E}">
        <p14:creationId xmlns:p14="http://schemas.microsoft.com/office/powerpoint/2010/main" val="168818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1847</Words>
  <Application>Microsoft Office PowerPoint</Application>
  <PresentationFormat>와이드스크린</PresentationFormat>
  <Paragraphs>269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나눔바른고딕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김종백</dc:creator>
  <cp:lastModifiedBy>김 종백</cp:lastModifiedBy>
  <cp:revision>14</cp:revision>
  <dcterms:modified xsi:type="dcterms:W3CDTF">2021-11-28T11:28:19Z</dcterms:modified>
</cp:coreProperties>
</file>